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076138457" r:id="rId5"/>
    <p:sldId id="2076138465" r:id="rId6"/>
    <p:sldId id="2076138466" r:id="rId7"/>
    <p:sldId id="2076138468" r:id="rId8"/>
    <p:sldId id="2076138470" r:id="rId9"/>
    <p:sldId id="2076138467" r:id="rId10"/>
    <p:sldId id="2076138469" r:id="rId11"/>
    <p:sldId id="2076138471" r:id="rId12"/>
    <p:sldId id="2076138472" r:id="rId13"/>
    <p:sldId id="2076138473" r:id="rId14"/>
    <p:sldId id="2076138474" r:id="rId15"/>
    <p:sldId id="2076138458" r:id="rId16"/>
    <p:sldId id="2076138419" r:id="rId17"/>
    <p:sldId id="2076138420" r:id="rId18"/>
    <p:sldId id="2076138422"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65"/>
            <p14:sldId id="2076138466"/>
            <p14:sldId id="2076138468"/>
            <p14:sldId id="2076138470"/>
            <p14:sldId id="2076138467"/>
            <p14:sldId id="2076138469"/>
            <p14:sldId id="2076138471"/>
            <p14:sldId id="2076138472"/>
            <p14:sldId id="2076138473"/>
            <p14:sldId id="2076138474"/>
          </p14:sldIdLst>
        </p14:section>
        <p14:section name="End Slides" id="{3416B164-ED24-6748-9066-0F67B8B820A2}">
          <p14:sldIdLst/>
        </p14:section>
        <p14:section name="Appendix" id="{E4FA3E3E-AC15-BE48-9542-7C82A78646F3}">
          <p14:sldIdLst>
            <p14:sldId id="2076138458"/>
            <p14:sldId id="2076138419"/>
            <p14:sldId id="2076138420"/>
            <p14:sldId id="2076138422"/>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7" autoAdjust="0"/>
    <p:restoredTop sz="81356" autoAdjust="0"/>
  </p:normalViewPr>
  <p:slideViewPr>
    <p:cSldViewPr snapToGrid="0">
      <p:cViewPr varScale="1">
        <p:scale>
          <a:sx n="90" d="100"/>
          <a:sy n="90" d="100"/>
        </p:scale>
        <p:origin x="1368" y="8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3/15/2022 7:25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3/15/2022 7:25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3/15/2022 7:44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3/15/2022 7:25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8" Type="http://schemas.openxmlformats.org/officeDocument/2006/relationships/hyperlink" Target="https://microsoft.sharepoint.com/teams/BrandCentral/Pages/Expression-Presentations.aspx" TargetMode="External"/><Relationship Id="rId3" Type="http://schemas.openxmlformats.org/officeDocument/2006/relationships/hyperlink" Target="https://microsoft.sharepoint.com/teams/BrandCentral/Search/Pages/BCTemplatesResults.aspx?k=PowerPoint" TargetMode="External"/><Relationship Id="rId7" Type="http://schemas.openxmlformats.org/officeDocument/2006/relationships/hyperlink" Target="https://microsoft.sharepoint.com/teams/BrandCentral/Pages/Bundles/PPT_template_starter.aspx" TargetMode="External"/><Relationship Id="rId2" Type="http://schemas.openxmlformats.org/officeDocument/2006/relationships/hyperlink" Target="https://microsoft.sharepoint.com/teams/BrandCentral/Pages/Templates.aspx" TargetMode="External"/><Relationship Id="rId1" Type="http://schemas.openxmlformats.org/officeDocument/2006/relationships/slideLayout" Target="../slideLayouts/slideLayout73.xml"/><Relationship Id="rId6" Type="http://schemas.openxmlformats.org/officeDocument/2006/relationships/hyperlink" Target="https://aka.ms/microsoftstory" TargetMode="External"/><Relationship Id="rId5" Type="http://schemas.openxmlformats.org/officeDocument/2006/relationships/hyperlink" Target="https://microsoft.sharepoint.com/sites/presentations/" TargetMode="External"/><Relationship Id="rId4" Type="http://schemas.openxmlformats.org/officeDocument/2006/relationships/hyperlink" Target="https://microsoft.sharepoint.com/teams/BrandCentral/Pages/Bundles/Microsoft_event_presentation_template.aspx" TargetMode="External"/><Relationship Id="rId9" Type="http://schemas.openxmlformats.org/officeDocument/2006/relationships/hyperlink" Target="https://support.microsoft.com/en-us/office/make-your-powerpoint-presentations-accessible-to-people-with-disabilities-6f7772b2-2f33-4bd2-8ca7-dae3b2b3ef25?ctt=1&amp;correlationid=423bb540-1c5f-46da-ac26-8090863d3968&amp;ui=en-us&amp;rs=en-us&amp;ad=u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zillow-prize-1/data"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hyperlink" Target="https://pypi.org/project/pgeocode/#:~:text=pgeocode%20is%20a%20Python%20library,postal%20codes%20for%2083%20countri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317546"/>
            <a:ext cx="4167887" cy="2215991"/>
          </a:xfrm>
        </p:spPr>
        <p:txBody>
          <a:bodyPr/>
          <a:lstStyle/>
          <a:p>
            <a:r>
              <a:rPr lang="en-US" dirty="0"/>
              <a:t>Housing Prices &amp; Inflation Rates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Presentation resources</a:t>
            </a:r>
          </a:p>
        </p:txBody>
      </p:sp>
      <p:sp>
        <p:nvSpPr>
          <p:cNvPr id="5" name="Title 1">
            <a:extLst>
              <a:ext uri="{FF2B5EF4-FFF2-40B4-BE49-F238E27FC236}">
                <a16:creationId xmlns:a16="http://schemas.microsoft.com/office/drawing/2014/main" id="{E1EEDAAD-0B42-CB4A-8A7D-345E1880AF6F}"/>
              </a:ext>
            </a:extLst>
          </p:cNvPr>
          <p:cNvSpPr txBox="1">
            <a:spLocks/>
          </p:cNvSpPr>
          <p:nvPr/>
        </p:nvSpPr>
        <p:spPr>
          <a:xfrm>
            <a:off x="4834731" y="656386"/>
            <a:ext cx="3439257"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dirty="0"/>
              <a:t>More templates</a:t>
            </a:r>
            <a:endParaRPr lang="en-US" sz="2400" b="0" dirty="0">
              <a:solidFill>
                <a:srgbClr val="737373"/>
              </a:solidFill>
              <a:latin typeface="Segoe UI" panose="020B0502040204020203" pitchFamily="34" charset="0"/>
              <a:cs typeface="Segoe UI" panose="020B0502040204020203" pitchFamily="34" charset="0"/>
            </a:endParaRPr>
          </a:p>
        </p:txBody>
      </p:sp>
      <p:sp>
        <p:nvSpPr>
          <p:cNvPr id="10" name="Title 1">
            <a:extLst>
              <a:ext uri="{FF2B5EF4-FFF2-40B4-BE49-F238E27FC236}">
                <a16:creationId xmlns:a16="http://schemas.microsoft.com/office/drawing/2014/main" id="{59BEFF18-E946-674F-BB38-D6DDD4D20830}"/>
              </a:ext>
            </a:extLst>
          </p:cNvPr>
          <p:cNvSpPr txBox="1">
            <a:spLocks/>
          </p:cNvSpPr>
          <p:nvPr/>
        </p:nvSpPr>
        <p:spPr>
          <a:xfrm>
            <a:off x="4834731" y="1369533"/>
            <a:ext cx="2522538" cy="438488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2"/>
              </a:rPr>
              <a:t>Overview of templates on Brand Central</a:t>
            </a:r>
            <a:br>
              <a:rPr lang="en-US" sz="1400" b="0" dirty="0">
                <a:solidFill>
                  <a:srgbClr val="505050"/>
                </a:solidFill>
                <a:latin typeface="Segoe UI" panose="020B0502040204020203" pitchFamily="34" charset="0"/>
                <a:cs typeface="Segoe UI" panose="020B0502040204020203" pitchFamily="34" charset="0"/>
              </a:rPr>
            </a:br>
            <a:br>
              <a:rPr lang="en-US" sz="1400" b="0" dirty="0">
                <a:solidFill>
                  <a:srgbClr val="505050"/>
                </a:solidFill>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3"/>
              </a:rPr>
              <a:t>Product-specific PowerPoint templates</a:t>
            </a:r>
            <a:br>
              <a:rPr lang="en-US" sz="1400" b="0" dirty="0">
                <a:solidFill>
                  <a:srgbClr val="505050"/>
                </a:solidFill>
                <a:latin typeface="Segoe UI" panose="020B0502040204020203" pitchFamily="34" charset="0"/>
                <a:cs typeface="Segoe UI" panose="020B0502040204020203" pitchFamily="34" charset="0"/>
              </a:rPr>
            </a:b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4"/>
              </a:rPr>
              <a:t>PowerPoint presentation event templates</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5"/>
              </a:rPr>
              <a:t>Past event slides archive</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6"/>
              </a:rPr>
              <a:t>Microsoft Story deck</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2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200" b="0" dirty="0">
              <a:solidFill>
                <a:srgbClr val="505050"/>
              </a:solidFill>
              <a:latin typeface="Segoe UI" panose="020B0502040204020203" pitchFamily="34" charset="0"/>
              <a:cs typeface="Segoe UI" panose="020B0502040204020203" pitchFamily="34" charset="0"/>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7"/>
              </a:rPr>
              <a:t>Toolkit for building your own template</a:t>
            </a:r>
            <a:endParaRPr lang="en-US" sz="1400" b="0" dirty="0">
              <a:solidFill>
                <a:srgbClr val="505050"/>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7B0297DB-6B35-8F4B-B6CF-7F65777F9FC7}"/>
              </a:ext>
            </a:extLst>
          </p:cNvPr>
          <p:cNvSpPr txBox="1">
            <a:spLocks/>
          </p:cNvSpPr>
          <p:nvPr/>
        </p:nvSpPr>
        <p:spPr>
          <a:xfrm>
            <a:off x="8421710" y="673860"/>
            <a:ext cx="2522538"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2400" dirty="0"/>
              <a:t>Training</a:t>
            </a:r>
          </a:p>
        </p:txBody>
      </p:sp>
      <p:sp>
        <p:nvSpPr>
          <p:cNvPr id="12" name="Title 1">
            <a:extLst>
              <a:ext uri="{FF2B5EF4-FFF2-40B4-BE49-F238E27FC236}">
                <a16:creationId xmlns:a16="http://schemas.microsoft.com/office/drawing/2014/main" id="{1A449835-BD61-EE4B-ADED-4C1644F67E27}"/>
              </a:ext>
            </a:extLst>
          </p:cNvPr>
          <p:cNvSpPr txBox="1">
            <a:spLocks/>
          </p:cNvSpPr>
          <p:nvPr/>
        </p:nvSpPr>
        <p:spPr>
          <a:xfrm>
            <a:off x="8421710" y="1363908"/>
            <a:ext cx="2522538" cy="1316566"/>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8"/>
              </a:rPr>
              <a:t>Brand Central presentations overview page</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br>
              <a:rPr lang="en-US" sz="1400" b="0" dirty="0">
                <a:solidFill>
                  <a:srgbClr val="505050"/>
                </a:solidFill>
                <a:latin typeface="Segoe UI" panose="020B0502040204020203" pitchFamily="34" charset="0"/>
                <a:cs typeface="Segoe UI" panose="020B0502040204020203" pitchFamily="34" charset="0"/>
                <a:hlinkClick r:id="rId9"/>
              </a:rPr>
            </a:br>
            <a:endParaRPr lang="en-US" sz="1400" b="0" dirty="0">
              <a:solidFill>
                <a:srgbClr val="505050"/>
              </a:solidFill>
              <a:latin typeface="Segoe UI" panose="020B0502040204020203" pitchFamily="34" charset="0"/>
              <a:cs typeface="Segoe UI" panose="020B0502040204020203" pitchFamily="34" charset="0"/>
              <a:hlinkClick r:id="rId9"/>
            </a:endParaRPr>
          </a:p>
          <a:p>
            <a:pPr>
              <a:lnSpc>
                <a:spcPct val="100000"/>
              </a:lnSpc>
            </a:pPr>
            <a:r>
              <a:rPr lang="en-US" sz="1400" b="0" dirty="0">
                <a:solidFill>
                  <a:srgbClr val="505050"/>
                </a:solidFill>
                <a:latin typeface="Segoe UI" panose="020B0502040204020203" pitchFamily="34" charset="0"/>
                <a:cs typeface="Segoe UI" panose="020B0502040204020203" pitchFamily="34" charset="0"/>
                <a:hlinkClick r:id="rId9"/>
              </a:rPr>
              <a:t>Accessibility tips and best practices</a:t>
            </a:r>
            <a:endParaRPr lang="en-US" sz="1400" b="0" dirty="0">
              <a:solidFill>
                <a:srgbClr val="505050"/>
              </a:solidFill>
              <a:latin typeface="Segoe UI" panose="020B0502040204020203" pitchFamily="34" charset="0"/>
              <a:cs typeface="Segoe UI" panose="020B0502040204020203" pitchFamily="34" charset="0"/>
            </a:endParaRPr>
          </a:p>
          <a:p>
            <a:pPr>
              <a:lnSpc>
                <a:spcPct val="100000"/>
              </a:lnSpc>
            </a:pPr>
            <a:endParaRPr lang="en-US" sz="1400" b="0" dirty="0">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865058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a:xfrm>
            <a:off x="588263" y="863792"/>
            <a:ext cx="11018520" cy="553998"/>
          </a:xfrm>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a:xfrm>
            <a:off x="584200" y="4235450"/>
            <a:ext cx="1737360" cy="276999"/>
          </a:xfrm>
        </p:spPr>
        <p:txBody>
          <a:bodyPr/>
          <a:lstStyle/>
          <a:p>
            <a:r>
              <a:rPr lang="en-US" dirty="0"/>
              <a:t>Matt Hardy</a:t>
            </a:r>
          </a:p>
        </p:txBody>
      </p:sp>
      <p:sp>
        <p:nvSpPr>
          <p:cNvPr id="13" name="Picture Placeholder 12">
            <a:extLst>
              <a:ext uri="{FF2B5EF4-FFF2-40B4-BE49-F238E27FC236}">
                <a16:creationId xmlns:a16="http://schemas.microsoft.com/office/drawing/2014/main" id="{6BEFE672-C494-4007-83A1-D02A8E19CC38}"/>
              </a:ext>
            </a:extLst>
          </p:cNvPr>
          <p:cNvSpPr>
            <a:spLocks noGrp="1"/>
          </p:cNvSpPr>
          <p:nvPr>
            <p:ph type="pic" sz="quarter" idx="19"/>
          </p:nvPr>
        </p:nvSpPr>
        <p:spPr/>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2905506" y="4235450"/>
            <a:ext cx="1737360" cy="276999"/>
          </a:xfrm>
        </p:spPr>
        <p:txBody>
          <a:bodyPr/>
          <a:lstStyle/>
          <a:p>
            <a:r>
              <a:rPr lang="en-US" dirty="0"/>
              <a:t>Ruchi Mathur</a:t>
            </a:r>
          </a:p>
        </p:txBody>
      </p:sp>
      <p:sp>
        <p:nvSpPr>
          <p:cNvPr id="14" name="Picture Placeholder 13">
            <a:extLst>
              <a:ext uri="{FF2B5EF4-FFF2-40B4-BE49-F238E27FC236}">
                <a16:creationId xmlns:a16="http://schemas.microsoft.com/office/drawing/2014/main" id="{82378C9B-3236-49DC-A07D-8A98CFB8DF21}"/>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a:xfrm>
            <a:off x="5227320" y="4235451"/>
            <a:ext cx="1737360" cy="276999"/>
          </a:xfrm>
        </p:spPr>
        <p:txBody>
          <a:bodyPr/>
          <a:lstStyle/>
          <a:p>
            <a:r>
              <a:rPr lang="en-US" dirty="0"/>
              <a:t>Kathy </a:t>
            </a:r>
            <a:r>
              <a:rPr lang="en-US" dirty="0" err="1"/>
              <a:t>Nwe</a:t>
            </a:r>
            <a:endParaRPr lang="en-US" dirty="0"/>
          </a:p>
        </p:txBody>
      </p:sp>
      <p:sp>
        <p:nvSpPr>
          <p:cNvPr id="15" name="Picture Placeholder 14">
            <a:extLst>
              <a:ext uri="{FF2B5EF4-FFF2-40B4-BE49-F238E27FC236}">
                <a16:creationId xmlns:a16="http://schemas.microsoft.com/office/drawing/2014/main" id="{89AAB0DA-2DD5-4E63-B0EE-28720723B44D}"/>
              </a:ext>
            </a:extLst>
          </p:cNvPr>
          <p:cNvSpPr>
            <a:spLocks noGrp="1"/>
          </p:cNvSpPr>
          <p:nvPr>
            <p:ph type="pic" sz="quarter" idx="21"/>
          </p:nvPr>
        </p:nvSpPr>
        <p:spPr/>
      </p:sp>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7548118" y="4235450"/>
            <a:ext cx="1737360" cy="276999"/>
          </a:xfrm>
        </p:spPr>
        <p:txBody>
          <a:bodyPr/>
          <a:lstStyle/>
          <a:p>
            <a:r>
              <a:rPr lang="en-US" dirty="0"/>
              <a:t>Jed </a:t>
            </a:r>
            <a:r>
              <a:rPr lang="en-US" dirty="0" err="1"/>
              <a:t>Fluxman</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3"/>
          </p:nvPr>
        </p:nvPicPr>
        <p:blipFill>
          <a:blip r:embed="rId2"/>
          <a:srcRect/>
          <a:stretch>
            <a:fillRect/>
          </a:stretch>
        </p:blipFill>
        <p:spPr/>
      </p:pic>
      <p:sp>
        <p:nvSpPr>
          <p:cNvPr id="18" name="Text Placeholder 17">
            <a:extLst>
              <a:ext uri="{FF2B5EF4-FFF2-40B4-BE49-F238E27FC236}">
                <a16:creationId xmlns:a16="http://schemas.microsoft.com/office/drawing/2014/main" id="{CEE07A6A-C11F-419E-A6B0-E5BFEF890443}"/>
              </a:ext>
            </a:extLst>
          </p:cNvPr>
          <p:cNvSpPr>
            <a:spLocks noGrp="1"/>
          </p:cNvSpPr>
          <p:nvPr>
            <p:ph type="body" sz="quarter" idx="24"/>
          </p:nvPr>
        </p:nvSpPr>
        <p:spPr>
          <a:xfrm>
            <a:off x="9869423" y="4235450"/>
            <a:ext cx="1737360" cy="276999"/>
          </a:xfrm>
        </p:spPr>
        <p:txBody>
          <a:bodyPr/>
          <a:lstStyle/>
          <a:p>
            <a:r>
              <a:rPr lang="en-US" dirty="0"/>
              <a:t>Paula Thompson </a:t>
            </a:r>
          </a:p>
        </p:txBody>
      </p:sp>
      <p:pic>
        <p:nvPicPr>
          <p:cNvPr id="1026" name="Picture 2" descr="Profile photo for Matt Hardy">
            <a:extLst>
              <a:ext uri="{FF2B5EF4-FFF2-40B4-BE49-F238E27FC236}">
                <a16:creationId xmlns:a16="http://schemas.microsoft.com/office/drawing/2014/main" id="{33A47602-7D99-41B8-A5D8-4C7D1B336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2" y="2286000"/>
            <a:ext cx="1737360" cy="17373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5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dirty="0"/>
              <a:t>Create a machine learning model to predict housing prices across various regions based on inflation rates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dirty="0"/>
              <a:t>Can we predict housing prices based on inflation rates in individual regions across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3080366"/>
            <a:ext cx="11279174" cy="1228896"/>
          </a:xfrm>
          <a:prstGeom prst="rect">
            <a:avLst/>
          </a:prstGeom>
        </p:spPr>
      </p:pic>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5217" y="1844675"/>
            <a:ext cx="3264408" cy="338554"/>
          </a:xfrm>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5217" y="2797175"/>
            <a:ext cx="3264408" cy="1785104"/>
          </a:xfrm>
        </p:spPr>
        <p:txBody>
          <a:bodyPr/>
          <a:lstStyle/>
          <a:p>
            <a:r>
              <a:rPr lang="en-US" dirty="0"/>
              <a:t>Python</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a:xfrm>
            <a:off x="4463796" y="2790535"/>
            <a:ext cx="3264408" cy="1785104"/>
          </a:xfrm>
        </p:spPr>
        <p:txBody>
          <a:bodyPr/>
          <a:lstStyle/>
          <a:p>
            <a:r>
              <a:rPr lang="en-US" dirty="0"/>
              <a:t>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8342375" y="2797175"/>
            <a:ext cx="3264408" cy="1415772"/>
          </a:xfrm>
        </p:spPr>
        <p:txBody>
          <a:bodyPr/>
          <a:lstStyle/>
          <a:p>
            <a:r>
              <a:rPr lang="en-US" dirty="0" err="1"/>
              <a:t>Tableu</a:t>
            </a:r>
            <a:r>
              <a:rPr lang="en-US" dirty="0"/>
              <a:t> </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499140" y="1834042"/>
            <a:ext cx="11018838" cy="3767185"/>
          </a:xfrm>
        </p:spPr>
        <p:txBody>
          <a:bodyPr/>
          <a:lstStyle/>
          <a:p>
            <a:r>
              <a:rPr lang="en-US" sz="2400" dirty="0"/>
              <a:t>Kaggle.com: </a:t>
            </a:r>
            <a:r>
              <a:rPr lang="en-US" sz="2400" dirty="0">
                <a:hlinkClick r:id="rId3"/>
              </a:rPr>
              <a:t>Zillow Housing Price Dataset</a:t>
            </a:r>
            <a:endParaRPr lang="en-US" sz="2400" dirty="0"/>
          </a:p>
          <a:p>
            <a:pPr marL="285750" indent="-285750">
              <a:buFont typeface="Arial" panose="020B0604020202020204" pitchFamily="34" charset="0"/>
              <a:buChar char="•"/>
            </a:pPr>
            <a:r>
              <a:rPr lang="en-US" sz="1600" dirty="0"/>
              <a:t>3,700 rows </a:t>
            </a:r>
          </a:p>
          <a:p>
            <a:pPr marL="285750" indent="-285750">
              <a:buFont typeface="Arial" panose="020B0604020202020204" pitchFamily="34" charset="0"/>
              <a:buChar char="•"/>
            </a:pPr>
            <a:r>
              <a:rPr lang="en-US" sz="1600" dirty="0"/>
              <a:t>Housing process for multiple regions across the Unites States</a:t>
            </a:r>
          </a:p>
          <a:p>
            <a:endParaRPr lang="en-US" sz="1600" dirty="0"/>
          </a:p>
          <a:p>
            <a:r>
              <a:rPr lang="en-US" sz="2400" dirty="0"/>
              <a:t>Consumer Price Dataset</a:t>
            </a:r>
          </a:p>
          <a:p>
            <a:pPr marL="342900" indent="-342900">
              <a:buFont typeface="Arial" panose="020B0604020202020204" pitchFamily="34" charset="0"/>
              <a:buChar char="•"/>
            </a:pPr>
            <a:r>
              <a:rPr lang="en-US" sz="1600" dirty="0"/>
              <a:t>1,310 rows</a:t>
            </a:r>
          </a:p>
          <a:p>
            <a:pPr marL="342900" indent="-342900">
              <a:buFont typeface="Arial" panose="020B0604020202020204" pitchFamily="34" charset="0"/>
              <a:buChar char="•"/>
            </a:pPr>
            <a:r>
              <a:rPr lang="en-US" sz="1600" dirty="0"/>
              <a:t>Consumer price index between 1913 and 2022</a:t>
            </a:r>
          </a:p>
          <a:p>
            <a:pPr marL="800100" lvl="1" indent="-342900">
              <a:buFont typeface="Arial" panose="020B0604020202020204" pitchFamily="34" charset="0"/>
              <a:buChar char="•"/>
            </a:pPr>
            <a:endParaRPr lang="en-US" sz="800" dirty="0"/>
          </a:p>
          <a:p>
            <a:r>
              <a:rPr lang="en-US" sz="2400" dirty="0"/>
              <a:t>Zip Codes </a:t>
            </a:r>
          </a:p>
          <a:p>
            <a:endParaRPr lang="en-US" sz="2400" dirty="0"/>
          </a:p>
          <a:p>
            <a:r>
              <a:rPr lang="en-US" sz="2400" dirty="0" err="1">
                <a:hlinkClick r:id="rId4"/>
              </a:rPr>
              <a:t>GeoCode</a:t>
            </a:r>
            <a:r>
              <a:rPr lang="en-US" sz="2400" dirty="0"/>
              <a:t> (Is this right dataset?)</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97</TotalTime>
  <Words>748</Words>
  <Application>Microsoft Office PowerPoint</Application>
  <PresentationFormat>Widescreen</PresentationFormat>
  <Paragraphs>189</Paragraphs>
  <Slides>15</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Segoe UI</vt:lpstr>
      <vt:lpstr>Segoe UI Semibold</vt:lpstr>
      <vt:lpstr>Wingdings</vt:lpstr>
      <vt:lpstr>White Template</vt:lpstr>
      <vt:lpstr>Housing Prices &amp; Inflation Rates Machine Learning Model</vt:lpstr>
      <vt:lpstr>Team Outliers</vt:lpstr>
      <vt:lpstr>Project Focus</vt:lpstr>
      <vt:lpstr>Machine Learning Flow Chart</vt:lpstr>
      <vt:lpstr>Technologies, Languages, Tools, Etc. </vt:lpstr>
      <vt:lpstr>Data Exploration </vt:lpstr>
      <vt:lpstr>Preprocessing</vt:lpstr>
      <vt:lpstr>Machine Learning Model</vt:lpstr>
      <vt:lpstr>Database</vt:lpstr>
      <vt:lpstr>Data Visualizations &amp; Tableau</vt:lpstr>
      <vt:lpstr>Recommendations and Lessons Learned </vt:lpstr>
      <vt:lpstr>Appendix</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lpstr>Presentation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2</cp:revision>
  <dcterms:created xsi:type="dcterms:W3CDTF">2022-03-16T02:13:46Z</dcterms:created>
  <dcterms:modified xsi:type="dcterms:W3CDTF">2022-03-16T04:02:36Z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